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43"/>
  </p:notesMasterIdLst>
  <p:handoutMasterIdLst>
    <p:handoutMasterId r:id="rId44"/>
  </p:handoutMasterIdLst>
  <p:sldIdLst>
    <p:sldId id="699" r:id="rId2"/>
    <p:sldId id="700" r:id="rId3"/>
    <p:sldId id="701" r:id="rId4"/>
    <p:sldId id="702" r:id="rId5"/>
    <p:sldId id="706" r:id="rId6"/>
    <p:sldId id="707" r:id="rId7"/>
    <p:sldId id="708" r:id="rId8"/>
    <p:sldId id="709" r:id="rId9"/>
    <p:sldId id="710" r:id="rId10"/>
    <p:sldId id="711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40" r:id="rId23"/>
    <p:sldId id="742" r:id="rId24"/>
    <p:sldId id="741" r:id="rId25"/>
    <p:sldId id="745" r:id="rId26"/>
    <p:sldId id="743" r:id="rId27"/>
    <p:sldId id="744" r:id="rId28"/>
    <p:sldId id="723" r:id="rId29"/>
    <p:sldId id="725" r:id="rId30"/>
    <p:sldId id="746" r:id="rId31"/>
    <p:sldId id="747" r:id="rId32"/>
    <p:sldId id="748" r:id="rId33"/>
    <p:sldId id="730" r:id="rId34"/>
    <p:sldId id="732" r:id="rId35"/>
    <p:sldId id="733" r:id="rId36"/>
    <p:sldId id="734" r:id="rId37"/>
    <p:sldId id="735" r:id="rId38"/>
    <p:sldId id="736" r:id="rId39"/>
    <p:sldId id="737" r:id="rId40"/>
    <p:sldId id="738" r:id="rId41"/>
    <p:sldId id="739" r:id="rId42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 autoAdjust="0"/>
    <p:restoredTop sz="86861" autoAdjust="0"/>
  </p:normalViewPr>
  <p:slideViewPr>
    <p:cSldViewPr>
      <p:cViewPr varScale="1">
        <p:scale>
          <a:sx n="32" d="100"/>
          <a:sy n="32" d="100"/>
        </p:scale>
        <p:origin x="252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Karim" userId="e3215334eae53787" providerId="LiveId" clId="{79CA5A89-B3F3-482E-9BB7-E595FD84E49F}"/>
    <pc:docChg chg="modSld">
      <pc:chgData name="Asim Karim" userId="e3215334eae53787" providerId="LiveId" clId="{79CA5A89-B3F3-482E-9BB7-E595FD84E49F}" dt="2018-04-09T05:40:55.032" v="8" actId="20577"/>
      <pc:docMkLst>
        <pc:docMk/>
      </pc:docMkLst>
      <pc:sldChg chg="modSp">
        <pc:chgData name="Asim Karim" userId="e3215334eae53787" providerId="LiveId" clId="{79CA5A89-B3F3-482E-9BB7-E595FD84E49F}" dt="2018-04-09T05:40:55.032" v="8" actId="20577"/>
        <pc:sldMkLst>
          <pc:docMk/>
          <pc:sldMk cId="227518179" sldId="699"/>
        </pc:sldMkLst>
        <pc:spChg chg="mod">
          <ac:chgData name="Asim Karim" userId="e3215334eae53787" providerId="LiveId" clId="{79CA5A89-B3F3-482E-9BB7-E595FD84E49F}" dt="2018-04-09T05:40:55.032" v="8" actId="20577"/>
          <ac:spMkLst>
            <pc:docMk/>
            <pc:sldMk cId="227518179" sldId="699"/>
            <ac:spMk id="16386" creationId="{00000000-0000-0000-0000-000000000000}"/>
          </ac:spMkLst>
        </pc:spChg>
      </pc:sldChg>
      <pc:sldChg chg="modSp">
        <pc:chgData name="Asim Karim" userId="e3215334eae53787" providerId="LiveId" clId="{79CA5A89-B3F3-482E-9BB7-E595FD84E49F}" dt="2018-04-08T07:41:51.283" v="5" actId="20577"/>
        <pc:sldMkLst>
          <pc:docMk/>
          <pc:sldMk cId="760953377" sldId="710"/>
        </pc:sldMkLst>
        <pc:spChg chg="mod">
          <ac:chgData name="Asim Karim" userId="e3215334eae53787" providerId="LiveId" clId="{79CA5A89-B3F3-482E-9BB7-E595FD84E49F}" dt="2018-04-08T07:41:51.283" v="5" actId="20577"/>
          <ac:spMkLst>
            <pc:docMk/>
            <pc:sldMk cId="760953377" sldId="710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4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8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>
                <a:latin typeface="Calibri (Headings)"/>
                <a:cs typeface="Calibri (Headings)"/>
              </a:rPr>
              <a:t>Vector Semantics 	 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</a:t>
            </a:r>
          </a:p>
        </p:txBody>
      </p:sp>
    </p:spTree>
    <p:extLst>
      <p:ext uri="{BB962C8B-B14F-4D97-AF65-F5344CB8AC3E}">
        <p14:creationId xmlns:p14="http://schemas.microsoft.com/office/powerpoint/2010/main" val="2275181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applied to term-document matrix:</a:t>
            </a:r>
            <a:br>
              <a:rPr lang="en-US" dirty="0"/>
            </a:br>
            <a:r>
              <a:rPr lang="en-US" dirty="0"/>
              <a:t>Latent 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533400"/>
          </a:xfrm>
        </p:spPr>
        <p:txBody>
          <a:bodyPr/>
          <a:lstStyle/>
          <a:p>
            <a:r>
              <a:rPr lang="en-US" dirty="0"/>
              <a:t>If instead of keeping all m dimensions, we just keep the top k singular values. Let’s say 300.</a:t>
            </a:r>
          </a:p>
          <a:p>
            <a:r>
              <a:rPr lang="en-US" dirty="0"/>
              <a:t>The result is a least-squares approximation to the original X</a:t>
            </a:r>
          </a:p>
          <a:p>
            <a:r>
              <a:rPr lang="en-US" dirty="0"/>
              <a:t>But instead of multiplying,                                                                    we’ll just make use of W.</a:t>
            </a:r>
          </a:p>
          <a:p>
            <a:r>
              <a:rPr lang="en-US" dirty="0"/>
              <a:t>Each row of W:</a:t>
            </a:r>
          </a:p>
          <a:p>
            <a:pPr lvl="1"/>
            <a:r>
              <a:rPr lang="en-US" dirty="0"/>
              <a:t>A k-dimensional vector</a:t>
            </a:r>
          </a:p>
          <a:p>
            <a:pPr lvl="1"/>
            <a:r>
              <a:rPr lang="en-US" dirty="0"/>
              <a:t>Representing word 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2584" y="2586670"/>
            <a:ext cx="4220416" cy="257773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08360" y="459241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k</a:t>
            </a:r>
          </a:p>
          <a:p>
            <a:r>
              <a:rPr lang="en-US" sz="1800" dirty="0">
                <a:latin typeface="+mn-lt"/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2027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4650" y="3875539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76789" y="3946578"/>
            <a:ext cx="32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/</a:t>
            </a:r>
          </a:p>
          <a:p>
            <a:r>
              <a:rPr lang="en-US" sz="1800" dirty="0">
                <a:latin typeface="+mn-lt"/>
              </a:rPr>
              <a:t>k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599984" y="3068908"/>
            <a:ext cx="191790" cy="1449169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18977" y="3615854"/>
            <a:ext cx="638407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086173" y="3615854"/>
            <a:ext cx="580612" cy="221586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82027" y="3068908"/>
            <a:ext cx="184758" cy="768532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7966" y="742099"/>
            <a:ext cx="239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Deerwester</a:t>
            </a:r>
            <a:r>
              <a:rPr lang="en-US" sz="1800" dirty="0">
                <a:latin typeface="+mn-lt"/>
              </a:rPr>
              <a:t> et al (1988)</a:t>
            </a:r>
          </a:p>
        </p:txBody>
      </p:sp>
    </p:spTree>
    <p:extLst>
      <p:ext uri="{BB962C8B-B14F-4D97-AF65-F5344CB8AC3E}">
        <p14:creationId xmlns:p14="http://schemas.microsoft.com/office/powerpoint/2010/main" val="107828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more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3333750"/>
          </a:xfrm>
        </p:spPr>
        <p:txBody>
          <a:bodyPr/>
          <a:lstStyle/>
          <a:p>
            <a:r>
              <a:rPr lang="en-US" dirty="0"/>
              <a:t>300 dimensions are commonly used</a:t>
            </a:r>
          </a:p>
          <a:p>
            <a:r>
              <a:rPr lang="en-US" dirty="0"/>
              <a:t>The cells are commonly weighted by a product of two weights</a:t>
            </a:r>
          </a:p>
          <a:p>
            <a:pPr lvl="1"/>
            <a:r>
              <a:rPr lang="en-US" dirty="0"/>
              <a:t>Local weight:  Log term frequency</a:t>
            </a:r>
          </a:p>
          <a:p>
            <a:pPr lvl="1"/>
            <a:r>
              <a:rPr lang="en-US" dirty="0"/>
              <a:t>Global weight: either </a:t>
            </a:r>
            <a:r>
              <a:rPr lang="en-US" dirty="0" err="1"/>
              <a:t>idf</a:t>
            </a:r>
            <a:r>
              <a:rPr lang="en-US" dirty="0"/>
              <a:t> or an entropy measure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return to PPMI word-word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apply to SVD to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applied to term-term matrix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48" y="1733550"/>
            <a:ext cx="9154274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00664" y="4705350"/>
            <a:ext cx="563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(I’m simplifying here by assuming the matrix has rank |V|)</a:t>
            </a:r>
          </a:p>
        </p:txBody>
      </p:sp>
    </p:spTree>
    <p:extLst>
      <p:ext uri="{BB962C8B-B14F-4D97-AF65-F5344CB8AC3E}">
        <p14:creationId xmlns:p14="http://schemas.microsoft.com/office/powerpoint/2010/main" val="160770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/>
              <a:t>Truncated SVD on term-term matrix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" y="1733550"/>
            <a:ext cx="8229599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SVD produces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2550"/>
            <a:ext cx="5808512" cy="3333750"/>
          </a:xfrm>
        </p:spPr>
        <p:txBody>
          <a:bodyPr/>
          <a:lstStyle/>
          <a:p>
            <a:r>
              <a:rPr lang="en-US" dirty="0"/>
              <a:t>Each row of W matrix is a k-dimensional representation of each word </a:t>
            </a:r>
            <a:r>
              <a:rPr lang="en-US" i="1" dirty="0"/>
              <a:t>w</a:t>
            </a:r>
          </a:p>
          <a:p>
            <a:r>
              <a:rPr lang="en-US" dirty="0"/>
              <a:t>K might range from 50 to 1000</a:t>
            </a:r>
          </a:p>
          <a:p>
            <a:r>
              <a:rPr lang="en-US" dirty="0"/>
              <a:t>Generally we keep the top k dimensions, but some experiments suggest that getting rid of the top 1 dimension or  even the top 50 dimensions is helpful (</a:t>
            </a:r>
            <a:r>
              <a:rPr lang="en-US" dirty="0" err="1"/>
              <a:t>Lapesa</a:t>
            </a:r>
            <a:r>
              <a:rPr lang="en-US" dirty="0"/>
              <a:t> and Evert 2014).</a:t>
            </a:r>
          </a:p>
          <a:p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3312" y="1352550"/>
            <a:ext cx="3064555" cy="25621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36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versus sparse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r>
              <a:rPr lang="en-US" sz="2800" dirty="0"/>
              <a:t>Dense SVD </a:t>
            </a:r>
            <a:r>
              <a:rPr lang="en-US" sz="2800" dirty="0" err="1"/>
              <a:t>embeddings</a:t>
            </a:r>
            <a:r>
              <a:rPr lang="en-US" sz="2800" dirty="0"/>
              <a:t> sometimes work better than sparse PPMI matrices at tasks like word similarity</a:t>
            </a:r>
          </a:p>
          <a:p>
            <a:pPr lvl="1"/>
            <a:r>
              <a:rPr lang="en-US" sz="2200" dirty="0" err="1"/>
              <a:t>Denoising</a:t>
            </a:r>
            <a:r>
              <a:rPr lang="en-US" sz="2200" dirty="0"/>
              <a:t>: low-order dimensions may represent unimportant information</a:t>
            </a:r>
          </a:p>
          <a:p>
            <a:pPr lvl="1"/>
            <a:r>
              <a:rPr lang="en-US" sz="2200" dirty="0"/>
              <a:t>Truncation may help the models generalize better to unseen data.</a:t>
            </a:r>
          </a:p>
          <a:p>
            <a:pPr lvl="1"/>
            <a:r>
              <a:rPr lang="en-US" sz="2200" dirty="0"/>
              <a:t>Having a smaller number of dimensions may make it easier for classifiers to properly weight the dimensions for the task.</a:t>
            </a:r>
          </a:p>
          <a:p>
            <a:pPr lvl="1"/>
            <a:r>
              <a:rPr lang="en-US" sz="2200" dirty="0"/>
              <a:t>Dense models may do better at capturing higher order co-occurrence.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22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17761755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/>
          <a:lstStyle/>
          <a:p>
            <a:r>
              <a:rPr lang="en-US" dirty="0"/>
              <a:t>Prediction-based models:</a:t>
            </a:r>
            <a:br>
              <a:rPr lang="en-US" dirty="0"/>
            </a:br>
            <a:r>
              <a:rPr lang="en-US" dirty="0"/>
              <a:t>An alternative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371600"/>
            <a:ext cx="8534400" cy="3257550"/>
          </a:xfrm>
        </p:spPr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as part of the process of word prediction.</a:t>
            </a:r>
          </a:p>
          <a:p>
            <a:r>
              <a:rPr lang="en-US" dirty="0"/>
              <a:t>Train a neural network to predict neighboring words</a:t>
            </a:r>
          </a:p>
          <a:p>
            <a:pPr marL="685800" lvl="2" indent="-342900"/>
            <a:r>
              <a:rPr lang="en-US" dirty="0"/>
              <a:t>Inspired by </a:t>
            </a:r>
            <a:r>
              <a:rPr lang="en-US" b="1" dirty="0"/>
              <a:t>neural net language models</a:t>
            </a:r>
            <a:r>
              <a:rPr lang="en-US" dirty="0"/>
              <a:t>.</a:t>
            </a:r>
          </a:p>
          <a:p>
            <a:pPr marL="685800" lvl="2" indent="-342900"/>
            <a:r>
              <a:rPr lang="en-US" dirty="0"/>
              <a:t>In so doing, learn dense </a:t>
            </a:r>
            <a:r>
              <a:rPr lang="en-US" dirty="0" err="1"/>
              <a:t>embeddings</a:t>
            </a:r>
            <a:r>
              <a:rPr lang="en-US" dirty="0"/>
              <a:t> for the words in the training corpus.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 (much faster than SVD)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each neighboring word </a:t>
            </a:r>
          </a:p>
          <a:p>
            <a:pPr lvl="1"/>
            <a:r>
              <a:rPr lang="en-US" sz="2400" dirty="0"/>
              <a:t>in a context window of 2</a:t>
            </a:r>
            <a:r>
              <a:rPr lang="en-US" sz="2400" i="1" dirty="0"/>
              <a:t>C </a:t>
            </a:r>
            <a:r>
              <a:rPr lang="en-US" sz="2400" dirty="0"/>
              <a:t>words </a:t>
            </a:r>
          </a:p>
          <a:p>
            <a:pPr lvl="1"/>
            <a:r>
              <a:rPr lang="en-US" sz="2400" dirty="0"/>
              <a:t>from the current word. </a:t>
            </a:r>
          </a:p>
          <a:p>
            <a:r>
              <a:rPr lang="en-US" sz="2800" dirty="0"/>
              <a:t>So for C=2, we are given word </a:t>
            </a:r>
            <a:r>
              <a:rPr lang="en-US" sz="2800" dirty="0" err="1"/>
              <a:t>w</a:t>
            </a:r>
            <a:r>
              <a:rPr lang="en-US" sz="4400" baseline="-25000" dirty="0" err="1"/>
              <a:t>t</a:t>
            </a:r>
            <a:r>
              <a:rPr lang="en-US" sz="2800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67150"/>
            <a:ext cx="3788229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1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2895600"/>
          </a:xfrm>
        </p:spPr>
        <p:txBody>
          <a:bodyPr/>
          <a:lstStyle/>
          <a:p>
            <a:r>
              <a:rPr lang="en-US" sz="2800" dirty="0"/>
              <a:t>PPMI vectors are</a:t>
            </a:r>
          </a:p>
          <a:p>
            <a:pPr lvl="1"/>
            <a:r>
              <a:rPr lang="en-US" sz="2400" b="1" dirty="0"/>
              <a:t>long</a:t>
            </a:r>
            <a:r>
              <a:rPr lang="en-US" sz="2400" dirty="0"/>
              <a:t> (length |V|= 20,000 to 50,000)</a:t>
            </a:r>
          </a:p>
          <a:p>
            <a:pPr lvl="1"/>
            <a:r>
              <a:rPr lang="en-US" sz="2400" b="1" dirty="0"/>
              <a:t>sparse </a:t>
            </a:r>
            <a:r>
              <a:rPr lang="en-US" sz="2400" dirty="0"/>
              <a:t>(most elements are zero)</a:t>
            </a:r>
          </a:p>
          <a:p>
            <a:r>
              <a:rPr lang="en-US" sz="2800" dirty="0"/>
              <a:t>Alternative: learn vectors which are</a:t>
            </a:r>
          </a:p>
          <a:p>
            <a:pPr lvl="1"/>
            <a:r>
              <a:rPr lang="en-US" sz="2400" b="1" dirty="0"/>
              <a:t>short</a:t>
            </a:r>
            <a:r>
              <a:rPr lang="en-US" sz="2400" dirty="0"/>
              <a:t> (length 200-1000)</a:t>
            </a:r>
          </a:p>
          <a:p>
            <a:pPr lvl="1"/>
            <a:r>
              <a:rPr lang="en-US" sz="2400" b="1" dirty="0"/>
              <a:t>dense</a:t>
            </a:r>
            <a:r>
              <a:rPr lang="en-US" sz="24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4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5638800" cy="742950"/>
          </a:xfrm>
        </p:spPr>
        <p:txBody>
          <a:bodyPr/>
          <a:lstStyle/>
          <a:p>
            <a:r>
              <a:rPr lang="en-US" dirty="0"/>
              <a:t>Skip-grams learn 2 </a:t>
            </a:r>
            <a:r>
              <a:rPr lang="en-US" dirty="0" err="1"/>
              <a:t>embeddings</a:t>
            </a:r>
            <a:r>
              <a:rPr lang="en-US" dirty="0"/>
              <a:t> for each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096000" cy="33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 embedding </a:t>
            </a:r>
            <a:r>
              <a:rPr lang="en-US" i="1" dirty="0"/>
              <a:t>v, </a:t>
            </a:r>
            <a:r>
              <a:rPr lang="en-US" dirty="0"/>
              <a:t>in the input matrix </a:t>
            </a:r>
            <a:r>
              <a:rPr lang="en-US" i="1" dirty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36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output embedding </a:t>
            </a:r>
            <a:r>
              <a:rPr lang="en-US" i="1" dirty="0"/>
              <a:t>v</a:t>
            </a:r>
            <a:r>
              <a:rPr lang="en-US" dirty="0"/>
              <a:t>′, in output matrix W’</a:t>
            </a:r>
          </a:p>
          <a:p>
            <a:r>
              <a:rPr lang="en-US" dirty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W</a:t>
            </a:r>
            <a:r>
              <a:rPr lang="en-US" dirty="0"/>
              <a:t>′ 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36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03" y="19050"/>
            <a:ext cx="2127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Walking through corpus pointing at word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whose index in the vocabulary is </a:t>
            </a:r>
            <a:r>
              <a:rPr lang="en-US" i="1" dirty="0"/>
              <a:t>j</a:t>
            </a:r>
            <a:r>
              <a:rPr lang="en-US" dirty="0"/>
              <a:t>, so we’ll call it </a:t>
            </a:r>
            <a:r>
              <a:rPr lang="en-US" i="1" dirty="0" err="1"/>
              <a:t>w</a:t>
            </a:r>
            <a:r>
              <a:rPr lang="en-US" sz="4000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</a:p>
          <a:p>
            <a:r>
              <a:rPr lang="en-US" dirty="0"/>
              <a:t>Let’s predict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+1)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sz="3600" i="1" baseline="-25000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sz="3600" i="1" baseline="-25000" dirty="0" err="1"/>
              <a:t>j</a:t>
            </a:r>
            <a:r>
              <a:rPr lang="en-US" dirty="0"/>
              <a:t>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696200" cy="742950"/>
          </a:xfrm>
        </p:spPr>
        <p:txBody>
          <a:bodyPr/>
          <a:lstStyle/>
          <a:p>
            <a:r>
              <a:rPr lang="en-US" dirty="0"/>
              <a:t>Intuition: similarity </a:t>
            </a:r>
            <a:r>
              <a:rPr lang="en-US"/>
              <a:t>as dot-product</a:t>
            </a:r>
            <a:br>
              <a:rPr lang="en-US"/>
            </a:br>
            <a:r>
              <a:rPr lang="en-US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52" y="1352550"/>
            <a:ext cx="6439296" cy="3333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1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is computed from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Remember: two vectors are similar if they have a high dot product</a:t>
            </a:r>
          </a:p>
          <a:p>
            <a:pPr lvl="1"/>
            <a:r>
              <a:rPr lang="en-US" sz="2400" dirty="0"/>
              <a:t>Cosine is just a normalized dot product</a:t>
            </a:r>
          </a:p>
          <a:p>
            <a:r>
              <a:rPr lang="en-US" sz="2800" dirty="0"/>
              <a:t>So:</a:t>
            </a:r>
          </a:p>
          <a:p>
            <a:pPr lvl="1"/>
            <a:r>
              <a:rPr lang="en-US" sz="2400" dirty="0"/>
              <a:t>Similarity(</a:t>
            </a:r>
            <a:r>
              <a:rPr lang="en-US" sz="2400" dirty="0" err="1"/>
              <a:t>j,k</a:t>
            </a:r>
            <a:r>
              <a:rPr lang="en-US" sz="2400" dirty="0"/>
              <a:t>)  ∝ </a:t>
            </a:r>
            <a:r>
              <a:rPr lang="en-US" sz="2400" dirty="0" err="1"/>
              <a:t>c</a:t>
            </a:r>
            <a:r>
              <a:rPr lang="en-US" sz="3200" baseline="-25000" dirty="0" err="1"/>
              <a:t>k</a:t>
            </a:r>
            <a:r>
              <a:rPr lang="en-US" sz="3200" baseline="-25000" dirty="0"/>
              <a:t> </a:t>
            </a:r>
            <a:r>
              <a:rPr lang="en-US" sz="2400" dirty="0"/>
              <a:t>∙ </a:t>
            </a:r>
            <a:r>
              <a:rPr lang="en-US" sz="2400" dirty="0" err="1"/>
              <a:t>v</a:t>
            </a:r>
            <a:r>
              <a:rPr lang="en-US" sz="3200" baseline="-25000" dirty="0" err="1"/>
              <a:t>j</a:t>
            </a:r>
            <a:endParaRPr lang="en-US" sz="3200" baseline="-25000" dirty="0"/>
          </a:p>
          <a:p>
            <a:r>
              <a:rPr lang="en-US" sz="2800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87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36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3600" i="1" dirty="0" err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44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44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36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44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44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4400" baseline="-25000" dirty="0"/>
          </a:p>
          <a:p>
            <a:r>
              <a:rPr lang="en-US" sz="3600" dirty="0"/>
              <a:t>We use </a:t>
            </a:r>
            <a:r>
              <a:rPr lang="en-US" sz="3600" dirty="0" err="1"/>
              <a:t>softmax</a:t>
            </a:r>
            <a:r>
              <a:rPr lang="en-US" sz="3600" dirty="0"/>
              <a:t> to turn into probabilities</a:t>
            </a:r>
          </a:p>
          <a:p>
            <a:endParaRPr lang="en-US" sz="4400" baseline="-25000" dirty="0"/>
          </a:p>
          <a:p>
            <a:endParaRPr lang="en-US" sz="36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11778"/>
            <a:ext cx="5221432" cy="12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3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from W and W’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have two </a:t>
            </a:r>
            <a:r>
              <a:rPr lang="en-US" dirty="0" err="1"/>
              <a:t>embeddings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sz="3200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c</a:t>
            </a:r>
            <a:r>
              <a:rPr lang="en-US" sz="3200" baseline="-25000" dirty="0" err="1"/>
              <a:t>j</a:t>
            </a:r>
            <a:r>
              <a:rPr lang="en-US" dirty="0"/>
              <a:t> for each word </a:t>
            </a:r>
            <a:r>
              <a:rPr lang="en-US" dirty="0" err="1"/>
              <a:t>w</a:t>
            </a:r>
            <a:r>
              <a:rPr lang="en-US" sz="3600" baseline="-25000" dirty="0" err="1"/>
              <a:t>j</a:t>
            </a:r>
            <a:endParaRPr lang="en-US" baseline="-25000" dirty="0"/>
          </a:p>
          <a:p>
            <a:r>
              <a:rPr lang="en-US" dirty="0"/>
              <a:t>We can either:</a:t>
            </a:r>
          </a:p>
          <a:p>
            <a:pPr lvl="1"/>
            <a:r>
              <a:rPr lang="en-US" dirty="0"/>
              <a:t>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/>
            <a:r>
              <a:rPr lang="en-US" dirty="0"/>
              <a:t>Sum them</a:t>
            </a:r>
          </a:p>
          <a:p>
            <a:pPr lvl="1"/>
            <a:r>
              <a:rPr lang="en-US" dirty="0"/>
              <a:t>Concatenate them to make a double-length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82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some initial </a:t>
            </a:r>
            <a:r>
              <a:rPr lang="en-US" dirty="0" err="1"/>
              <a:t>embeddings</a:t>
            </a:r>
            <a:r>
              <a:rPr lang="en-US" dirty="0"/>
              <a:t> (e.g., random)</a:t>
            </a:r>
          </a:p>
          <a:p>
            <a:r>
              <a:rPr lang="en-US" dirty="0"/>
              <a:t>iteratively 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</a:p>
          <a:p>
            <a:pPr lvl="1"/>
            <a:r>
              <a:rPr lang="en-US" dirty="0"/>
              <a:t>more 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</a:p>
          <a:p>
            <a:pPr lvl="1"/>
            <a:r>
              <a:rPr lang="en-US" dirty="0"/>
              <a:t>less 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W and C as a network for doing error </a:t>
            </a:r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8" y="1352550"/>
            <a:ext cx="7181303" cy="3333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9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of length |V| </a:t>
            </a:r>
          </a:p>
          <a:p>
            <a:r>
              <a:rPr lang="en-US" dirty="0"/>
              <a:t>1 for the target word and 0 for other words</a:t>
            </a:r>
          </a:p>
          <a:p>
            <a:r>
              <a:rPr lang="en-US" dirty="0"/>
              <a:t>So if “popsicle” is vocabulary word 5</a:t>
            </a:r>
          </a:p>
          <a:p>
            <a:r>
              <a:rPr lang="en-US" dirty="0"/>
              <a:t>The </a:t>
            </a:r>
            <a:r>
              <a:rPr lang="en-US" b="1" dirty="0"/>
              <a:t>one-hot vector </a:t>
            </a:r>
            <a:r>
              <a:rPr lang="en-US" dirty="0"/>
              <a:t>is</a:t>
            </a:r>
          </a:p>
          <a:p>
            <a:r>
              <a:rPr lang="en-US" dirty="0"/>
              <a:t>[0,0,0,0,1,0,0,0,0…….0]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2700"/>
            <a:ext cx="5842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0" y="810280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h = </a:t>
            </a:r>
            <a:r>
              <a:rPr lang="en-US" sz="2800" dirty="0" err="1">
                <a:latin typeface="+mn-lt"/>
              </a:rPr>
              <a:t>v</a:t>
            </a:r>
            <a:r>
              <a:rPr lang="en-US" sz="4000" baseline="-25000" dirty="0" err="1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8064" y="220200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o = </a:t>
            </a:r>
            <a:r>
              <a:rPr lang="en-US" sz="2800" dirty="0" err="1">
                <a:latin typeface="+mn-lt"/>
              </a:rPr>
              <a:t>Ch</a:t>
            </a:r>
            <a:endParaRPr lang="en-US" sz="2800" baseline="-250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1494243"/>
            <a:ext cx="7632700" cy="35433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79979" y="700391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o</a:t>
            </a:r>
            <a:r>
              <a:rPr lang="en-US" sz="3600" baseline="-25000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c</a:t>
            </a:r>
            <a:r>
              <a:rPr lang="en-US" sz="3600" baseline="-25000" dirty="0" err="1">
                <a:latin typeface="+mn-lt"/>
              </a:rPr>
              <a:t>k</a:t>
            </a:r>
            <a:r>
              <a:rPr lang="en-US" sz="2800" dirty="0" err="1">
                <a:latin typeface="+mn-lt"/>
              </a:rPr>
              <a:t>h</a:t>
            </a:r>
            <a:endParaRPr lang="en-US" sz="2800" baseline="-250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6243" y="1143000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o</a:t>
            </a:r>
            <a:r>
              <a:rPr lang="en-US" sz="3600" baseline="-25000" dirty="0">
                <a:latin typeface="+mn-lt"/>
              </a:rPr>
              <a:t>k</a:t>
            </a:r>
            <a:r>
              <a:rPr lang="en-US" sz="2800" dirty="0">
                <a:latin typeface="+mn-lt"/>
              </a:rPr>
              <a:t> = </a:t>
            </a:r>
            <a:r>
              <a:rPr lang="en-US" sz="2800" dirty="0" err="1">
                <a:latin typeface="+mn-lt"/>
              </a:rPr>
              <a:t>c</a:t>
            </a:r>
            <a:r>
              <a:rPr lang="en-US" sz="3600" baseline="-25000" dirty="0" err="1">
                <a:latin typeface="+mn-lt"/>
              </a:rPr>
              <a:t>k</a:t>
            </a:r>
            <a:r>
              <a:rPr lang="en-US" sz="2800" dirty="0" err="1">
                <a:latin typeface="+mn-lt"/>
              </a:rPr>
              <a:t>∙v</a:t>
            </a:r>
            <a:r>
              <a:rPr lang="en-US" sz="3600" baseline="-25000" dirty="0" err="1">
                <a:latin typeface="+mn-lt"/>
              </a:rPr>
              <a:t>j</a:t>
            </a:r>
            <a:endParaRPr lang="en-US" sz="28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97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955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839200" cy="3962400"/>
          </a:xfrm>
        </p:spPr>
        <p:txBody>
          <a:bodyPr/>
          <a:lstStyle/>
          <a:p>
            <a:r>
              <a:rPr lang="en-US" dirty="0"/>
              <a:t>Why dense vectors?</a:t>
            </a:r>
          </a:p>
          <a:p>
            <a:pPr lvl="1"/>
            <a:r>
              <a:rPr lang="en-US" sz="2400" dirty="0"/>
              <a:t>Short vectors may be easier to use as features in machine learning (less weights to tune)</a:t>
            </a:r>
          </a:p>
          <a:p>
            <a:pPr lvl="1"/>
            <a:r>
              <a:rPr lang="en-US" sz="2400" dirty="0"/>
              <a:t>Dense vectors may generalize better than storing explicit counts</a:t>
            </a:r>
          </a:p>
          <a:p>
            <a:pPr lvl="1"/>
            <a:r>
              <a:rPr lang="en-US" sz="24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represented as distinct dimensions; this fails to capture similarity between 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36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the </a:t>
            </a:r>
            <a:r>
              <a:rPr lang="en-US" dirty="0" err="1"/>
              <a:t>softamx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denominator: have to compute over every word in vocab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Instead: just sample a few of those negative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84" y="1962150"/>
            <a:ext cx="5221432" cy="12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3790950"/>
          </a:xfrm>
        </p:spPr>
        <p:txBody>
          <a:bodyPr/>
          <a:lstStyle/>
          <a:p>
            <a:r>
              <a:rPr lang="en-US" sz="2800" dirty="0"/>
              <a:t>Make the word like the context words</a:t>
            </a:r>
          </a:p>
          <a:p>
            <a:endParaRPr lang="en-US" sz="2800" dirty="0"/>
          </a:p>
          <a:p>
            <a:r>
              <a:rPr lang="en-US" sz="2800" dirty="0"/>
              <a:t>We want this to be high:</a:t>
            </a:r>
          </a:p>
          <a:p>
            <a:endParaRPr lang="en-US" sz="2800" dirty="0"/>
          </a:p>
          <a:p>
            <a:r>
              <a:rPr lang="en-US" sz="2800" dirty="0"/>
              <a:t>And not like </a:t>
            </a:r>
            <a:r>
              <a:rPr lang="en-US" sz="2800" i="1" dirty="0"/>
              <a:t>k</a:t>
            </a:r>
            <a:r>
              <a:rPr lang="en-US" sz="2800" dirty="0"/>
              <a:t> randomly selected “noise words”</a:t>
            </a:r>
          </a:p>
          <a:p>
            <a:endParaRPr lang="en-US" sz="2800" dirty="0"/>
          </a:p>
          <a:p>
            <a:r>
              <a:rPr lang="en-US" sz="2800" dirty="0"/>
              <a:t>We want this to be low: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3" y="1657350"/>
            <a:ext cx="5471948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59628"/>
            <a:ext cx="8634563" cy="625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517650"/>
            <a:ext cx="1859643" cy="5207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752600" y="2724150"/>
            <a:ext cx="5061857" cy="393700"/>
            <a:chOff x="3683000" y="2482850"/>
            <a:chExt cx="2286000" cy="17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3000" y="2495550"/>
              <a:ext cx="1778000" cy="15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400" y="2482850"/>
              <a:ext cx="482600" cy="177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583" y="4705350"/>
            <a:ext cx="3585034" cy="37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1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with </a:t>
            </a:r>
            <a:r>
              <a:rPr lang="en-US"/>
              <a:t>negative sampling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Loss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2038350"/>
            <a:ext cx="7660967" cy="1349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2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</a:t>
            </a:r>
            <a:r>
              <a:rPr lang="en-US" dirty="0" err="1"/>
              <a:t>skipgrams</a:t>
            </a:r>
            <a:r>
              <a:rPr lang="en-US" dirty="0"/>
              <a:t> and PMI!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multiply </a:t>
            </a:r>
            <a:r>
              <a:rPr lang="en-US" i="1" dirty="0"/>
              <a:t>WW’</a:t>
            </a:r>
            <a:r>
              <a:rPr lang="en-US" i="1" baseline="30000" dirty="0"/>
              <a:t>T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/>
              <a:t>We get a |</a:t>
            </a:r>
            <a:r>
              <a:rPr lang="en-US" dirty="0" err="1"/>
              <a:t>V|x|V</a:t>
            </a:r>
            <a:r>
              <a:rPr lang="en-US" dirty="0"/>
              <a:t>| matrix </a:t>
            </a:r>
            <a:r>
              <a:rPr lang="en-US" i="1" dirty="0"/>
              <a:t>M </a:t>
            </a:r>
            <a:r>
              <a:rPr lang="en-US" dirty="0"/>
              <a:t>, each entry </a:t>
            </a:r>
            <a:r>
              <a:rPr lang="en-US" i="1" dirty="0" err="1"/>
              <a:t>m</a:t>
            </a:r>
            <a:r>
              <a:rPr lang="en-US" sz="3600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</a:p>
          <a:p>
            <a:r>
              <a:rPr lang="en-US" dirty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/>
              <a:t>			WW</a:t>
            </a:r>
            <a:r>
              <a:rPr lang="en-US" dirty="0"/>
              <a:t>′</a:t>
            </a:r>
            <a:r>
              <a:rPr lang="en-US" i="1" baseline="30000" dirty="0"/>
              <a:t>T </a:t>
            </a:r>
            <a:r>
              <a:rPr lang="en-US" dirty="0"/>
              <a:t>=</a:t>
            </a:r>
            <a:r>
              <a:rPr lang="en-US" i="1" dirty="0"/>
              <a:t>M</a:t>
            </a:r>
            <a:r>
              <a:rPr lang="en-US" sz="2800" baseline="30000" dirty="0"/>
              <a:t>PMI </a:t>
            </a:r>
            <a:r>
              <a:rPr lang="en-US" dirty="0"/>
              <a:t>−log </a:t>
            </a:r>
            <a:r>
              <a:rPr lang="en-US" i="1" dirty="0"/>
              <a:t>k </a:t>
            </a:r>
          </a:p>
          <a:p>
            <a:r>
              <a:rPr lang="en-US" dirty="0"/>
              <a:t>So skip-gram is implicitly factoring a shifted version of the PMI matrix into the two embedding matrices.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2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words to some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4" y="2114550"/>
            <a:ext cx="8823326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3" y="2318802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4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Brown clustering</a:t>
            </a:r>
          </a:p>
        </p:txBody>
      </p:sp>
    </p:spTree>
    <p:extLst>
      <p:ext uri="{BB962C8B-B14F-4D97-AF65-F5344CB8AC3E}">
        <p14:creationId xmlns:p14="http://schemas.microsoft.com/office/powerpoint/2010/main" val="179977997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agglomerative clustering algorithm that clusters words based on which words precede or follow them</a:t>
            </a:r>
          </a:p>
          <a:p>
            <a:r>
              <a:rPr lang="en-US" dirty="0"/>
              <a:t>These word clusters can be turned into a kind of vector</a:t>
            </a:r>
          </a:p>
          <a:p>
            <a:r>
              <a:rPr lang="en-US" dirty="0"/>
              <a:t>We’ll give a very brief sketch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0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 clustering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initially assigned to its own cluster. </a:t>
            </a:r>
          </a:p>
          <a:p>
            <a:r>
              <a:rPr lang="en-US" dirty="0"/>
              <a:t>We now consider consider merging each pair of clusters. Highest quality merge is chosen.</a:t>
            </a:r>
          </a:p>
          <a:p>
            <a:pPr lvl="1"/>
            <a:r>
              <a:rPr lang="en-US" dirty="0"/>
              <a:t>Quality = merges two words that have similar probabilities of preceding and following words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(More technically quality = smallest decrease in the likelihood of the corpus according to a class-based language model) </a:t>
            </a:r>
          </a:p>
          <a:p>
            <a:r>
              <a:rPr lang="en-US" dirty="0"/>
              <a:t>Clustering proceeds until all words are in one big cluster.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2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 Clusters as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tracing the order in which clusters are merged, the model builds a binary tree from bottom to top.</a:t>
            </a:r>
          </a:p>
          <a:p>
            <a:r>
              <a:rPr lang="en-US" dirty="0"/>
              <a:t>Each word represented by binary string = path from root to leaf</a:t>
            </a:r>
          </a:p>
          <a:p>
            <a:r>
              <a:rPr lang="en-US" dirty="0"/>
              <a:t>Each intermediate node is a cluster </a:t>
            </a:r>
          </a:p>
          <a:p>
            <a:r>
              <a:rPr lang="en-US" dirty="0"/>
              <a:t>Chairman is 0010, “months” = 01, and verbs =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3519502"/>
            <a:ext cx="7458075" cy="16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methods for getting short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Singular Value Decomposition (SVD)</a:t>
            </a:r>
          </a:p>
          <a:p>
            <a:pPr lvl="1"/>
            <a:r>
              <a:rPr lang="en-US" sz="2400" dirty="0"/>
              <a:t>A special case of this is called LSA – Latent Semantic Analysis</a:t>
            </a:r>
          </a:p>
          <a:p>
            <a:r>
              <a:rPr lang="en-US" sz="2800" dirty="0"/>
              <a:t>“Neural Language Model”-inspired predictive models</a:t>
            </a:r>
          </a:p>
          <a:p>
            <a:pPr lvl="1"/>
            <a:r>
              <a:rPr lang="en-US" sz="2400" dirty="0"/>
              <a:t>skip-grams and CBOW</a:t>
            </a:r>
          </a:p>
          <a:p>
            <a:r>
              <a:rPr lang="en-US" sz="2800" dirty="0"/>
              <a:t>Brown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9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 cluster examples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550"/>
            <a:ext cx="8528799" cy="2528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8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Class-based language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each word was in some class c</a:t>
            </a:r>
            <a:r>
              <a:rPr lang="en-US" baseline="-25000" dirty="0"/>
              <a:t>i: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14550"/>
            <a:ext cx="4941711" cy="654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27" y="2830512"/>
            <a:ext cx="5065584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via SVD</a:t>
            </a:r>
          </a:p>
        </p:txBody>
      </p:sp>
    </p:spTree>
    <p:extLst>
      <p:ext uri="{BB962C8B-B14F-4D97-AF65-F5344CB8AC3E}">
        <p14:creationId xmlns:p14="http://schemas.microsoft.com/office/powerpoint/2010/main" val="1346574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7775"/>
            <a:ext cx="8534400" cy="3333750"/>
          </a:xfrm>
        </p:spPr>
        <p:txBody>
          <a:bodyPr/>
          <a:lstStyle/>
          <a:p>
            <a:r>
              <a:rPr lang="en-US" dirty="0"/>
              <a:t>Approximate an N-dimensional dataset using fewer dimensions</a:t>
            </a:r>
          </a:p>
          <a:p>
            <a:r>
              <a:rPr lang="en-US" dirty="0"/>
              <a:t>By first rotating the axes into a new space</a:t>
            </a:r>
          </a:p>
          <a:p>
            <a:r>
              <a:rPr lang="en-US" dirty="0"/>
              <a:t>In which the highest order dimension captures the most variance in the original dataset</a:t>
            </a:r>
          </a:p>
          <a:p>
            <a:r>
              <a:rPr lang="en-US" dirty="0"/>
              <a:t>And the next dimension captures the next most variance, etc.</a:t>
            </a:r>
          </a:p>
          <a:p>
            <a:r>
              <a:rPr lang="en-US" dirty="0"/>
              <a:t>Many such (related) methods:</a:t>
            </a:r>
          </a:p>
          <a:p>
            <a:pPr lvl="1">
              <a:spcBef>
                <a:spcPts val="380"/>
              </a:spcBef>
            </a:pPr>
            <a:r>
              <a:rPr lang="en-US" dirty="0"/>
              <a:t>PCA – principle components analysis</a:t>
            </a:r>
          </a:p>
          <a:p>
            <a:pPr lvl="1">
              <a:spcBef>
                <a:spcPts val="380"/>
              </a:spcBef>
            </a:pPr>
            <a:r>
              <a:rPr lang="en-US" dirty="0"/>
              <a:t>Factor Analysis</a:t>
            </a:r>
          </a:p>
          <a:p>
            <a:pPr lvl="1">
              <a:spcBef>
                <a:spcPts val="380"/>
              </a:spcBef>
            </a:pPr>
            <a:r>
              <a:rPr lang="en-US" dirty="0"/>
              <a:t>SVD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08" y="19050"/>
            <a:ext cx="5700819" cy="51244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0"/>
            <a:ext cx="572201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4572000" cy="742950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1092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/>
              <a:t>Singular </a:t>
            </a:r>
            <a:r>
              <a:rPr lang="en-US"/>
              <a:t>Value 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Any rectangular w x c matrix X equals the product of 3 matrices:</a:t>
            </a:r>
          </a:p>
          <a:p>
            <a:pPr marL="0" indent="0">
              <a:buNone/>
            </a:pPr>
            <a:r>
              <a:rPr lang="en-US" b="1" dirty="0"/>
              <a:t>W</a:t>
            </a:r>
            <a:r>
              <a:rPr lang="en-US" dirty="0"/>
              <a:t>: rows corresponding to original but m columns represents a dimension in a new latent space, such that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 column vectors are orthogonal to each other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Columns are ordered by the amount of variance in the dataset each new dimension accounts for</a:t>
            </a:r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dirty="0"/>
              <a:t>:  diagonal </a:t>
            </a: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m</a:t>
            </a:r>
            <a:r>
              <a:rPr lang="en-US" dirty="0"/>
              <a:t> matrix of </a:t>
            </a:r>
            <a:r>
              <a:rPr lang="en-US" b="1" dirty="0"/>
              <a:t>singular values </a:t>
            </a:r>
            <a:r>
              <a:rPr lang="en-US" dirty="0"/>
              <a:t>expressing the importance of each dimension.</a:t>
            </a:r>
          </a:p>
          <a:p>
            <a:pPr marL="0" indent="0">
              <a:buNone/>
            </a:pPr>
            <a:r>
              <a:rPr lang="en-US" b="1" dirty="0"/>
              <a:t>C</a:t>
            </a:r>
            <a:r>
              <a:rPr lang="en-US" dirty="0"/>
              <a:t>: columns corresponding to original but m rows corresponding to singular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0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403" y="60440"/>
            <a:ext cx="7467600" cy="742950"/>
          </a:xfrm>
        </p:spPr>
        <p:txBody>
          <a:bodyPr/>
          <a:lstStyle/>
          <a:p>
            <a:r>
              <a:rPr lang="en-US" dirty="0"/>
              <a:t>Singular </a:t>
            </a:r>
            <a:r>
              <a:rPr lang="en-US"/>
              <a:t>Value Decomposition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65500"/>
            <a:ext cx="5134816" cy="31362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4249" y="4706435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Landuaer</a:t>
            </a:r>
            <a:r>
              <a:rPr lang="en-US" sz="1800" dirty="0">
                <a:latin typeface="+mn-lt"/>
              </a:rPr>
              <a:t> and </a:t>
            </a:r>
            <a:r>
              <a:rPr lang="en-US" sz="1800" dirty="0" err="1">
                <a:latin typeface="+mn-lt"/>
              </a:rPr>
              <a:t>Dumais</a:t>
            </a:r>
            <a:r>
              <a:rPr lang="en-US" sz="1800" dirty="0">
                <a:latin typeface="+mn-lt"/>
              </a:rPr>
              <a:t> 1997D	D	DD</a:t>
            </a:r>
          </a:p>
        </p:txBody>
      </p:sp>
    </p:spTree>
    <p:extLst>
      <p:ext uri="{BB962C8B-B14F-4D97-AF65-F5344CB8AC3E}">
        <p14:creationId xmlns:p14="http://schemas.microsoft.com/office/powerpoint/2010/main" val="760953377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22080</TotalTime>
  <Words>1484</Words>
  <Application>Microsoft Office PowerPoint</Application>
  <PresentationFormat>On-screen Show (16:9)</PresentationFormat>
  <Paragraphs>226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ＭＳ Ｐゴシック</vt:lpstr>
      <vt:lpstr>Arial</vt:lpstr>
      <vt:lpstr>Calibri</vt:lpstr>
      <vt:lpstr>Calibri (Headings)</vt:lpstr>
      <vt:lpstr>Cambria Math</vt:lpstr>
      <vt:lpstr>Courier</vt:lpstr>
      <vt:lpstr>Lucida Sans</vt:lpstr>
      <vt:lpstr>Tahoma</vt:lpstr>
      <vt:lpstr>Times</vt:lpstr>
      <vt:lpstr>Times New Roman</vt:lpstr>
      <vt:lpstr>NLP-jurafsky</vt:lpstr>
      <vt:lpstr>Vector Semantics   </vt:lpstr>
      <vt:lpstr>Sparse versus dense vectors</vt:lpstr>
      <vt:lpstr>Sparse versus dense vectors</vt:lpstr>
      <vt:lpstr>Three methods for getting short dense vectors</vt:lpstr>
      <vt:lpstr>Vector Semantics</vt:lpstr>
      <vt:lpstr>Intuition</vt:lpstr>
      <vt:lpstr>Dimensionality reduction</vt:lpstr>
      <vt:lpstr>Singular Value Decomposition</vt:lpstr>
      <vt:lpstr>Singular Value Decomposition</vt:lpstr>
      <vt:lpstr>SVD applied to term-document matrix: Latent Semantic Analysis</vt:lpstr>
      <vt:lpstr>LSA more details</vt:lpstr>
      <vt:lpstr>Let’s return to PPMI word-word matrices</vt:lpstr>
      <vt:lpstr>SVD applied to term-term matrix</vt:lpstr>
      <vt:lpstr>Truncated SVD on term-term matrix</vt:lpstr>
      <vt:lpstr>Truncated SVD produces embeddings</vt:lpstr>
      <vt:lpstr>Embeddings versus sparse vectors</vt:lpstr>
      <vt:lpstr>Vector Semantics</vt:lpstr>
      <vt:lpstr>Prediction-based models: An alternative way to get dense vectors</vt:lpstr>
      <vt:lpstr>Skip-grams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W’</vt:lpstr>
      <vt:lpstr>Learning</vt:lpstr>
      <vt:lpstr>Visualizing W and C as a network for doing error backprop</vt:lpstr>
      <vt:lpstr>One-hot vectors</vt:lpstr>
      <vt:lpstr>Skip-gram</vt:lpstr>
      <vt:lpstr>Problem with the softamx</vt:lpstr>
      <vt:lpstr>Goal in learning</vt:lpstr>
      <vt:lpstr>Skipgram with negative sampling: Loss function</vt:lpstr>
      <vt:lpstr>Relation between skipgrams and PMI!</vt:lpstr>
      <vt:lpstr>Properties of embeddings</vt:lpstr>
      <vt:lpstr>Embeddings capture relational meaning!</vt:lpstr>
      <vt:lpstr>Vector Semantics</vt:lpstr>
      <vt:lpstr>Brown clustering</vt:lpstr>
      <vt:lpstr>Brown clustering algorithm</vt:lpstr>
      <vt:lpstr>Brown Clusters as vectors</vt:lpstr>
      <vt:lpstr>Brown cluster examples</vt:lpstr>
      <vt:lpstr>Class-based language model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Asim Karim</cp:lastModifiedBy>
  <cp:revision>486</cp:revision>
  <cp:lastPrinted>2012-05-22T05:13:27Z</cp:lastPrinted>
  <dcterms:created xsi:type="dcterms:W3CDTF">2010-04-19T15:31:24Z</dcterms:created>
  <dcterms:modified xsi:type="dcterms:W3CDTF">2018-04-09T05:41:03Z</dcterms:modified>
</cp:coreProperties>
</file>